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3/27/2014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3/27/2014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3/27/2014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3/27/2014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3/27/2014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PROYECTO DE PASTORAL</a:t>
            </a:r>
            <a:br>
              <a:rPr lang="es-CO" dirty="0" smtClean="0"/>
            </a:br>
            <a:endParaRPr lang="es-CO" dirty="0"/>
          </a:p>
        </p:txBody>
      </p:sp>
      <p:sp>
        <p:nvSpPr>
          <p:cNvPr id="3" name="Subtítulo 2"/>
          <p:cNvSpPr>
            <a:spLocks noGrp="1"/>
          </p:cNvSpPr>
          <p:nvPr>
            <p:ph type="subTitle" idx="1"/>
          </p:nvPr>
        </p:nvSpPr>
        <p:spPr/>
        <p:txBody>
          <a:bodyPr>
            <a:noAutofit/>
          </a:bodyPr>
          <a:lstStyle/>
          <a:p>
            <a:r>
              <a:rPr lang="es-CO" sz="2400" dirty="0" smtClean="0">
                <a:solidFill>
                  <a:schemeClr val="tx1"/>
                </a:solidFill>
              </a:rPr>
              <a:t>RESPONSABLES</a:t>
            </a:r>
          </a:p>
          <a:p>
            <a:r>
              <a:rPr lang="es-CO" sz="2400" dirty="0" smtClean="0">
                <a:solidFill>
                  <a:schemeClr val="tx1"/>
                </a:solidFill>
              </a:rPr>
              <a:t>María victoria cepeda Vélez</a:t>
            </a:r>
          </a:p>
          <a:p>
            <a:r>
              <a:rPr lang="es-CO" sz="2400" dirty="0" smtClean="0">
                <a:solidFill>
                  <a:schemeClr val="tx1"/>
                </a:solidFill>
              </a:rPr>
              <a:t>Gloria maría Jiménez Gómez</a:t>
            </a:r>
            <a:endParaRPr lang="es-CO" sz="2400" dirty="0">
              <a:solidFill>
                <a:schemeClr val="tx1"/>
              </a:solidFill>
            </a:endParaRPr>
          </a:p>
        </p:txBody>
      </p:sp>
      <p:pic>
        <p:nvPicPr>
          <p:cNvPr id="7" name="Imagen 6"/>
          <p:cNvPicPr/>
          <p:nvPr/>
        </p:nvPicPr>
        <p:blipFill>
          <a:blip r:embed="rId2">
            <a:extLst>
              <a:ext uri="{28A0092B-C50C-407E-A947-70E740481C1C}">
                <a14:useLocalDpi xmlns:a14="http://schemas.microsoft.com/office/drawing/2010/main" val="0"/>
              </a:ext>
            </a:extLst>
          </a:blip>
          <a:srcRect/>
          <a:stretch>
            <a:fillRect/>
          </a:stretch>
        </p:blipFill>
        <p:spPr bwMode="auto">
          <a:xfrm>
            <a:off x="1942080" y="2338634"/>
            <a:ext cx="939990" cy="1006310"/>
          </a:xfrm>
          <a:prstGeom prst="rect">
            <a:avLst/>
          </a:prstGeom>
          <a:noFill/>
          <a:ln>
            <a:noFill/>
          </a:ln>
        </p:spPr>
      </p:pic>
    </p:spTree>
    <p:extLst>
      <p:ext uri="{BB962C8B-B14F-4D97-AF65-F5344CB8AC3E}">
        <p14:creationId xmlns:p14="http://schemas.microsoft.com/office/powerpoint/2010/main" val="2885684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300595344"/>
              </p:ext>
            </p:extLst>
          </p:nvPr>
        </p:nvGraphicFramePr>
        <p:xfrm>
          <a:off x="614146" y="382138"/>
          <a:ext cx="10672552" cy="6114196"/>
        </p:xfrm>
        <a:graphic>
          <a:graphicData uri="http://schemas.openxmlformats.org/drawingml/2006/table">
            <a:tbl>
              <a:tblPr firstRow="1" firstCol="1" bandRow="1">
                <a:tableStyleId>{5C22544A-7EE6-4342-B048-85BDC9FD1C3A}</a:tableStyleId>
              </a:tblPr>
              <a:tblGrid>
                <a:gridCol w="1241950"/>
                <a:gridCol w="1951629"/>
                <a:gridCol w="2279176"/>
                <a:gridCol w="5199797"/>
              </a:tblGrid>
              <a:tr h="2478729">
                <a:tc>
                  <a:txBody>
                    <a:bodyPr/>
                    <a:lstStyle/>
                    <a:p>
                      <a:pPr algn="ctr">
                        <a:lnSpc>
                          <a:spcPct val="115000"/>
                        </a:lnSpc>
                        <a:spcAft>
                          <a:spcPts val="0"/>
                        </a:spcAft>
                      </a:pPr>
                      <a:r>
                        <a:rPr lang="es-CO" sz="1400" b="0">
                          <a:solidFill>
                            <a:schemeClr val="tx1"/>
                          </a:solidFill>
                          <a:effectLst/>
                        </a:rPr>
                        <a:t>3</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c>
                  <a:txBody>
                    <a:bodyPr/>
                    <a:lstStyle/>
                    <a:p>
                      <a:pPr algn="just">
                        <a:lnSpc>
                          <a:spcPct val="115000"/>
                        </a:lnSpc>
                        <a:spcAft>
                          <a:spcPts val="0"/>
                        </a:spcAft>
                      </a:pPr>
                      <a:r>
                        <a:rPr lang="es-CO" sz="1400" b="0">
                          <a:solidFill>
                            <a:schemeClr val="tx1"/>
                          </a:solidFill>
                          <a:effectLst/>
                        </a:rPr>
                        <a:t>JUNIO </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c>
                  <a:txBody>
                    <a:bodyPr/>
                    <a:lstStyle/>
                    <a:p>
                      <a:pPr algn="just">
                        <a:lnSpc>
                          <a:spcPct val="115000"/>
                        </a:lnSpc>
                        <a:spcAft>
                          <a:spcPts val="0"/>
                        </a:spcAft>
                      </a:pPr>
                      <a:r>
                        <a:rPr lang="es-CO" sz="1400" b="0">
                          <a:solidFill>
                            <a:schemeClr val="tx1"/>
                          </a:solidFill>
                          <a:effectLst/>
                        </a:rPr>
                        <a:t>RESPETO</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c>
                  <a:txBody>
                    <a:bodyPr/>
                    <a:lstStyle/>
                    <a:p>
                      <a:pPr algn="just">
                        <a:lnSpc>
                          <a:spcPct val="115000"/>
                        </a:lnSpc>
                        <a:spcAft>
                          <a:spcPts val="0"/>
                        </a:spcAft>
                      </a:pPr>
                      <a:r>
                        <a:rPr lang="es-CO" sz="1400" b="0">
                          <a:solidFill>
                            <a:schemeClr val="tx1"/>
                          </a:solidFill>
                          <a:effectLst/>
                        </a:rPr>
                        <a:t>Un grupo de estudiantes de 5°A (en la mañana) y 0° (en la tarde), serán los guardianes del respeto. Estarán durante los descansos patrullando para observar a los estudiantes que irrespetan a los demás de alguna manera (con malar palabras, con golpes, arrojando basura…) le darán al estudiante un ficho rojo y le pondrán una rebaja al grupo de ese estudiante. Al finalizar el mes se dará un premio al grupo más respetuoso.</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r>
              <a:tr h="1982982">
                <a:tc>
                  <a:txBody>
                    <a:bodyPr/>
                    <a:lstStyle/>
                    <a:p>
                      <a:pPr algn="ctr">
                        <a:lnSpc>
                          <a:spcPct val="115000"/>
                        </a:lnSpc>
                        <a:spcAft>
                          <a:spcPts val="0"/>
                        </a:spcAft>
                      </a:pPr>
                      <a:r>
                        <a:rPr lang="es-CO" sz="1400" b="0">
                          <a:solidFill>
                            <a:schemeClr val="tx1"/>
                          </a:solidFill>
                          <a:effectLst/>
                        </a:rPr>
                        <a:t>4</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c>
                  <a:txBody>
                    <a:bodyPr/>
                    <a:lstStyle/>
                    <a:p>
                      <a:pPr algn="just">
                        <a:lnSpc>
                          <a:spcPct val="115000"/>
                        </a:lnSpc>
                        <a:spcAft>
                          <a:spcPts val="0"/>
                        </a:spcAft>
                      </a:pPr>
                      <a:r>
                        <a:rPr lang="es-CO" sz="1400" b="0">
                          <a:solidFill>
                            <a:schemeClr val="tx1"/>
                          </a:solidFill>
                          <a:effectLst/>
                        </a:rPr>
                        <a:t>JULIO </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c>
                  <a:txBody>
                    <a:bodyPr/>
                    <a:lstStyle/>
                    <a:p>
                      <a:pPr algn="just">
                        <a:lnSpc>
                          <a:spcPct val="115000"/>
                        </a:lnSpc>
                        <a:spcAft>
                          <a:spcPts val="0"/>
                        </a:spcAft>
                      </a:pPr>
                      <a:r>
                        <a:rPr lang="es-CO" sz="1400" b="0">
                          <a:solidFill>
                            <a:schemeClr val="tx1"/>
                          </a:solidFill>
                          <a:effectLst/>
                        </a:rPr>
                        <a:t>ESCUCHA</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c>
                  <a:txBody>
                    <a:bodyPr/>
                    <a:lstStyle/>
                    <a:p>
                      <a:pPr algn="just">
                        <a:lnSpc>
                          <a:spcPct val="115000"/>
                        </a:lnSpc>
                        <a:spcAft>
                          <a:spcPts val="0"/>
                        </a:spcAft>
                      </a:pPr>
                      <a:r>
                        <a:rPr lang="es-CO" sz="1400" b="0">
                          <a:solidFill>
                            <a:schemeClr val="tx1"/>
                          </a:solidFill>
                          <a:effectLst/>
                        </a:rPr>
                        <a:t>Se activara nuevamente el uso de los termómetros de la escucha. Los docentes deben estar muy pendientes del nivel de escucha en los grupos y subirán la temperatura cuando los estudiantes no logren escuchar atentamente. Al finalizar el mes, se resaltará públicamente al grupo que se muestre más dispuesto a escuchar.</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r>
              <a:tr h="1652485">
                <a:tc>
                  <a:txBody>
                    <a:bodyPr/>
                    <a:lstStyle/>
                    <a:p>
                      <a:pPr algn="ctr">
                        <a:lnSpc>
                          <a:spcPct val="115000"/>
                        </a:lnSpc>
                        <a:spcAft>
                          <a:spcPts val="0"/>
                        </a:spcAft>
                      </a:pPr>
                      <a:r>
                        <a:rPr lang="es-CO" sz="1400" b="0">
                          <a:solidFill>
                            <a:schemeClr val="tx1"/>
                          </a:solidFill>
                          <a:effectLst/>
                        </a:rPr>
                        <a:t>5</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c>
                  <a:txBody>
                    <a:bodyPr/>
                    <a:lstStyle/>
                    <a:p>
                      <a:pPr algn="just">
                        <a:lnSpc>
                          <a:spcPct val="115000"/>
                        </a:lnSpc>
                        <a:spcAft>
                          <a:spcPts val="0"/>
                        </a:spcAft>
                      </a:pPr>
                      <a:r>
                        <a:rPr lang="es-CO" sz="1400" b="0">
                          <a:solidFill>
                            <a:schemeClr val="tx1"/>
                          </a:solidFill>
                          <a:effectLst/>
                        </a:rPr>
                        <a:t>AGOSTO </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c>
                  <a:txBody>
                    <a:bodyPr/>
                    <a:lstStyle/>
                    <a:p>
                      <a:pPr algn="just">
                        <a:lnSpc>
                          <a:spcPct val="115000"/>
                        </a:lnSpc>
                        <a:spcAft>
                          <a:spcPts val="0"/>
                        </a:spcAft>
                      </a:pPr>
                      <a:r>
                        <a:rPr lang="es-CO" sz="1400" b="0">
                          <a:solidFill>
                            <a:schemeClr val="tx1"/>
                          </a:solidFill>
                          <a:effectLst/>
                        </a:rPr>
                        <a:t>AMOR</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c>
                  <a:txBody>
                    <a:bodyPr/>
                    <a:lstStyle/>
                    <a:p>
                      <a:pPr algn="just">
                        <a:lnSpc>
                          <a:spcPct val="115000"/>
                        </a:lnSpc>
                        <a:spcAft>
                          <a:spcPts val="0"/>
                        </a:spcAft>
                      </a:pPr>
                      <a:r>
                        <a:rPr lang="es-CO" sz="1400" b="0" dirty="0">
                          <a:solidFill>
                            <a:schemeClr val="tx1"/>
                          </a:solidFill>
                          <a:effectLst/>
                        </a:rPr>
                        <a:t>Durante el mes de agosto se trabajarán en la orientación de grupo 4 talleres sobre el amor, teniendo como ejes el amor a sí mismo, el amor filial, el amor a los amigos,  a la naturaleza y la patria. Además, durante los descansos, se pondrán canciones mensaje que hablen del amor.</a:t>
                      </a:r>
                      <a:endParaRPr lang="es-CO" sz="1400" b="0" dirty="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5867" marR="25867" marT="0" marB="0"/>
                </a:tc>
              </a:tr>
            </a:tbl>
          </a:graphicData>
        </a:graphic>
      </p:graphicFrame>
    </p:spTree>
    <p:extLst>
      <p:ext uri="{BB962C8B-B14F-4D97-AF65-F5344CB8AC3E}">
        <p14:creationId xmlns:p14="http://schemas.microsoft.com/office/powerpoint/2010/main" val="1393760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310650168"/>
              </p:ext>
            </p:extLst>
          </p:nvPr>
        </p:nvGraphicFramePr>
        <p:xfrm>
          <a:off x="423081" y="300252"/>
          <a:ext cx="11450471" cy="5543293"/>
        </p:xfrm>
        <a:graphic>
          <a:graphicData uri="http://schemas.openxmlformats.org/drawingml/2006/table">
            <a:tbl>
              <a:tblPr firstRow="1" firstCol="1" bandRow="1">
                <a:tableStyleId>{5C22544A-7EE6-4342-B048-85BDC9FD1C3A}</a:tableStyleId>
              </a:tblPr>
              <a:tblGrid>
                <a:gridCol w="986165"/>
                <a:gridCol w="1766879"/>
                <a:gridCol w="1849059"/>
                <a:gridCol w="6848368"/>
              </a:tblGrid>
              <a:tr h="2839908">
                <a:tc>
                  <a:txBody>
                    <a:bodyPr/>
                    <a:lstStyle/>
                    <a:p>
                      <a:pPr algn="ctr">
                        <a:lnSpc>
                          <a:spcPct val="115000"/>
                        </a:lnSpc>
                        <a:spcAft>
                          <a:spcPts val="0"/>
                        </a:spcAft>
                      </a:pPr>
                      <a:r>
                        <a:rPr lang="es-CO" sz="1400" b="0">
                          <a:solidFill>
                            <a:schemeClr val="tx1"/>
                          </a:solidFill>
                          <a:effectLst/>
                        </a:rPr>
                        <a:t>6</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c>
                  <a:txBody>
                    <a:bodyPr/>
                    <a:lstStyle/>
                    <a:p>
                      <a:pPr algn="just">
                        <a:lnSpc>
                          <a:spcPct val="115000"/>
                        </a:lnSpc>
                        <a:spcAft>
                          <a:spcPts val="0"/>
                        </a:spcAft>
                      </a:pPr>
                      <a:r>
                        <a:rPr lang="es-CO" sz="1400" b="0">
                          <a:solidFill>
                            <a:schemeClr val="tx1"/>
                          </a:solidFill>
                          <a:effectLst/>
                        </a:rPr>
                        <a:t>SEPTIEMBRE </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c>
                  <a:txBody>
                    <a:bodyPr/>
                    <a:lstStyle/>
                    <a:p>
                      <a:pPr algn="just">
                        <a:lnSpc>
                          <a:spcPct val="115000"/>
                        </a:lnSpc>
                        <a:spcAft>
                          <a:spcPts val="0"/>
                        </a:spcAft>
                      </a:pPr>
                      <a:r>
                        <a:rPr lang="es-CO" sz="1400" b="0">
                          <a:solidFill>
                            <a:schemeClr val="tx1"/>
                          </a:solidFill>
                          <a:effectLst/>
                        </a:rPr>
                        <a:t>AMISTAD </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c>
                  <a:txBody>
                    <a:bodyPr/>
                    <a:lstStyle/>
                    <a:p>
                      <a:pPr algn="just">
                        <a:lnSpc>
                          <a:spcPct val="115000"/>
                        </a:lnSpc>
                        <a:spcAft>
                          <a:spcPts val="0"/>
                        </a:spcAft>
                      </a:pPr>
                      <a:r>
                        <a:rPr lang="es-CO" sz="1400" b="0">
                          <a:solidFill>
                            <a:schemeClr val="tx1"/>
                          </a:solidFill>
                          <a:effectLst/>
                        </a:rPr>
                        <a:t>Celebración en cada grupo del día del amor y la amistad. La propuesta es:</a:t>
                      </a:r>
                    </a:p>
                    <a:p>
                      <a:pPr algn="just">
                        <a:lnSpc>
                          <a:spcPct val="115000"/>
                        </a:lnSpc>
                        <a:spcAft>
                          <a:spcPts val="0"/>
                        </a:spcAft>
                      </a:pPr>
                      <a:r>
                        <a:rPr lang="es-CO" sz="1400" b="0">
                          <a:solidFill>
                            <a:schemeClr val="tx1"/>
                          </a:solidFill>
                          <a:effectLst/>
                        </a:rPr>
                        <a:t>1. jugar al amigo secreto, solo de un día para otro y que el detalle al descubrirse sea elaborado por los niños.</a:t>
                      </a:r>
                    </a:p>
                    <a:p>
                      <a:pPr algn="just">
                        <a:lnSpc>
                          <a:spcPct val="115000"/>
                        </a:lnSpc>
                        <a:spcAft>
                          <a:spcPts val="0"/>
                        </a:spcAft>
                      </a:pPr>
                      <a:r>
                        <a:rPr lang="es-CO" sz="1400" b="0">
                          <a:solidFill>
                            <a:schemeClr val="tx1"/>
                          </a:solidFill>
                          <a:effectLst/>
                        </a:rPr>
                        <a:t>2. Hacer un dialogo grupal en una hora de religión sobre la verdadera amistad o sobre lo que ellos creen que es un verdadero amigo.</a:t>
                      </a:r>
                    </a:p>
                    <a:p>
                      <a:pPr algn="just">
                        <a:lnSpc>
                          <a:spcPct val="115000"/>
                        </a:lnSpc>
                        <a:spcAft>
                          <a:spcPts val="0"/>
                        </a:spcAft>
                      </a:pPr>
                      <a:r>
                        <a:rPr lang="es-CO" sz="1400" b="0">
                          <a:solidFill>
                            <a:schemeClr val="tx1"/>
                          </a:solidFill>
                          <a:effectLst/>
                        </a:rPr>
                        <a:t>3. Ubicar en cada salón un correo amistoso en el cual los niños puedan escribirse notas de amistad.</a:t>
                      </a:r>
                    </a:p>
                    <a:p>
                      <a:pPr algn="just">
                        <a:lnSpc>
                          <a:spcPct val="115000"/>
                        </a:lnSpc>
                        <a:spcAft>
                          <a:spcPts val="0"/>
                        </a:spcAft>
                      </a:pPr>
                      <a:r>
                        <a:rPr lang="es-CO" sz="1400" b="0">
                          <a:solidFill>
                            <a:schemeClr val="tx1"/>
                          </a:solidFill>
                          <a:effectLst/>
                        </a:rPr>
                        <a:t>4. En la formación de la última semana del mes de septiembre, se cantará en el patio la canción “un millón de amigos” de Roberto Carlos que previamente se ensayará en los grupos.</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r>
              <a:tr h="2458021">
                <a:tc>
                  <a:txBody>
                    <a:bodyPr/>
                    <a:lstStyle/>
                    <a:p>
                      <a:pPr algn="ctr">
                        <a:lnSpc>
                          <a:spcPct val="115000"/>
                        </a:lnSpc>
                        <a:spcAft>
                          <a:spcPts val="0"/>
                        </a:spcAft>
                      </a:pPr>
                      <a:r>
                        <a:rPr lang="es-CO" sz="1400" b="0">
                          <a:solidFill>
                            <a:schemeClr val="tx1"/>
                          </a:solidFill>
                          <a:effectLst/>
                        </a:rPr>
                        <a:t>8</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c>
                  <a:txBody>
                    <a:bodyPr/>
                    <a:lstStyle/>
                    <a:p>
                      <a:pPr algn="just">
                        <a:lnSpc>
                          <a:spcPct val="115000"/>
                        </a:lnSpc>
                        <a:spcAft>
                          <a:spcPts val="0"/>
                        </a:spcAft>
                      </a:pPr>
                      <a:r>
                        <a:rPr lang="es-CO" sz="1400" b="0">
                          <a:solidFill>
                            <a:schemeClr val="tx1"/>
                          </a:solidFill>
                          <a:effectLst/>
                        </a:rPr>
                        <a:t>OCTUBRE </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c>
                  <a:txBody>
                    <a:bodyPr/>
                    <a:lstStyle/>
                    <a:p>
                      <a:pPr algn="just">
                        <a:lnSpc>
                          <a:spcPct val="115000"/>
                        </a:lnSpc>
                        <a:spcAft>
                          <a:spcPts val="0"/>
                        </a:spcAft>
                      </a:pPr>
                      <a:r>
                        <a:rPr lang="es-CO" sz="1400" b="0">
                          <a:solidFill>
                            <a:schemeClr val="tx1"/>
                          </a:solidFill>
                          <a:effectLst/>
                        </a:rPr>
                        <a:t>VIDA</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c>
                  <a:txBody>
                    <a:bodyPr/>
                    <a:lstStyle/>
                    <a:p>
                      <a:pPr algn="just">
                        <a:lnSpc>
                          <a:spcPct val="115000"/>
                        </a:lnSpc>
                        <a:spcAft>
                          <a:spcPts val="0"/>
                        </a:spcAft>
                      </a:pPr>
                      <a:r>
                        <a:rPr lang="es-CO" sz="1400" b="0">
                          <a:solidFill>
                            <a:schemeClr val="tx1"/>
                          </a:solidFill>
                          <a:effectLst/>
                        </a:rPr>
                        <a:t>Se propondrá para los grados superiores un concurso de fotografía en el que muestren que es lo mejor de la vida, todas las fotos de los chicos se recibirán vía email para publicarlas en el blog de la docente Vicky o en la página del colegio. Las fotografías más significativas se imprimen y se exponen en la escuela para que todos los estudiantes las puedan apreciar y así seleccionar la fotografía ganadora.</a:t>
                      </a:r>
                    </a:p>
                    <a:p>
                      <a:pPr algn="just">
                        <a:lnSpc>
                          <a:spcPct val="115000"/>
                        </a:lnSpc>
                        <a:spcAft>
                          <a:spcPts val="0"/>
                        </a:spcAft>
                      </a:pPr>
                      <a:r>
                        <a:rPr lang="es-CO" sz="1400" b="0">
                          <a:solidFill>
                            <a:schemeClr val="tx1"/>
                          </a:solidFill>
                          <a:effectLst/>
                        </a:rPr>
                        <a:t>Se harán talleres de sensibilización con todos los niños sobre la importancia de la vida.  </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r>
              <a:tr h="202118">
                <a:tc>
                  <a:txBody>
                    <a:bodyPr/>
                    <a:lstStyle/>
                    <a:p>
                      <a:pPr algn="ctr">
                        <a:lnSpc>
                          <a:spcPct val="115000"/>
                        </a:lnSpc>
                        <a:spcAft>
                          <a:spcPts val="0"/>
                        </a:spcAft>
                      </a:pPr>
                      <a:r>
                        <a:rPr lang="es-CO" sz="1400" b="0">
                          <a:solidFill>
                            <a:schemeClr val="tx1"/>
                          </a:solidFill>
                          <a:effectLst/>
                        </a:rPr>
                        <a:t>9</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c>
                  <a:txBody>
                    <a:bodyPr/>
                    <a:lstStyle/>
                    <a:p>
                      <a:pPr algn="just">
                        <a:lnSpc>
                          <a:spcPct val="115000"/>
                        </a:lnSpc>
                        <a:spcAft>
                          <a:spcPts val="0"/>
                        </a:spcAft>
                      </a:pPr>
                      <a:r>
                        <a:rPr lang="es-CO" sz="1400" b="0">
                          <a:solidFill>
                            <a:schemeClr val="tx1"/>
                          </a:solidFill>
                          <a:effectLst/>
                        </a:rPr>
                        <a:t>NOVIEMBRE </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c>
                  <a:txBody>
                    <a:bodyPr/>
                    <a:lstStyle/>
                    <a:p>
                      <a:pPr algn="just">
                        <a:lnSpc>
                          <a:spcPct val="115000"/>
                        </a:lnSpc>
                        <a:spcAft>
                          <a:spcPts val="0"/>
                        </a:spcAft>
                      </a:pPr>
                      <a:r>
                        <a:rPr lang="es-CO" sz="1400" b="0">
                          <a:solidFill>
                            <a:schemeClr val="tx1"/>
                          </a:solidFill>
                          <a:effectLst/>
                        </a:rPr>
                        <a:t>PAZ</a:t>
                      </a:r>
                      <a:endParaRPr lang="es-CO" sz="14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c>
                  <a:txBody>
                    <a:bodyPr/>
                    <a:lstStyle/>
                    <a:p>
                      <a:pPr algn="just">
                        <a:lnSpc>
                          <a:spcPct val="115000"/>
                        </a:lnSpc>
                        <a:spcAft>
                          <a:spcPts val="0"/>
                        </a:spcAft>
                      </a:pPr>
                      <a:r>
                        <a:rPr lang="es-CO" sz="1400" b="0" dirty="0">
                          <a:solidFill>
                            <a:schemeClr val="tx1"/>
                          </a:solidFill>
                          <a:effectLst/>
                        </a:rPr>
                        <a:t> </a:t>
                      </a:r>
                      <a:endParaRPr lang="es-CO" sz="1400" b="0" dirty="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22258" marR="22258" marT="0" marB="0"/>
                </a:tc>
              </a:tr>
            </a:tbl>
          </a:graphicData>
        </a:graphic>
      </p:graphicFrame>
    </p:spTree>
    <p:extLst>
      <p:ext uri="{BB962C8B-B14F-4D97-AF65-F5344CB8AC3E}">
        <p14:creationId xmlns:p14="http://schemas.microsoft.com/office/powerpoint/2010/main" val="3356472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es-CO" sz="2400" i="1" dirty="0"/>
              <a:t>Les aseguro que si no se hacen como niños, no entrarán en el Reino de los cielos. El que se haga pequeño como este niño será el más grande en el Reino de los cielos” Mt 18, 1-4</a:t>
            </a:r>
            <a:endParaRPr lang="es-CO" sz="2400" dirty="0"/>
          </a:p>
        </p:txBody>
      </p:sp>
      <p:pic>
        <p:nvPicPr>
          <p:cNvPr id="4" name="Marcador de contenido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129051" y="1696079"/>
            <a:ext cx="5871046" cy="473597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818545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8"/>
            <a:ext cx="10364451" cy="1060158"/>
          </a:xfrm>
        </p:spPr>
        <p:txBody>
          <a:bodyPr>
            <a:normAutofit fontScale="90000"/>
          </a:bodyPr>
          <a:lstStyle/>
          <a:p>
            <a:r>
              <a:rPr lang="es-CO" b="1" dirty="0" smtClean="0"/>
              <a:t> </a:t>
            </a:r>
            <a:r>
              <a:rPr lang="es-CO" b="1" dirty="0"/>
              <a:t>DESCRIPCIÓN DEL PROYECTO</a:t>
            </a:r>
            <a:r>
              <a:rPr lang="es-CO" dirty="0"/>
              <a:t/>
            </a:r>
            <a:br>
              <a:rPr lang="es-CO" dirty="0"/>
            </a:br>
            <a:endParaRPr lang="es-CO" dirty="0"/>
          </a:p>
        </p:txBody>
      </p:sp>
      <p:sp>
        <p:nvSpPr>
          <p:cNvPr id="3" name="Marcador de contenido 2"/>
          <p:cNvSpPr>
            <a:spLocks noGrp="1"/>
          </p:cNvSpPr>
          <p:nvPr>
            <p:ph sz="quarter" idx="13"/>
          </p:nvPr>
        </p:nvSpPr>
        <p:spPr>
          <a:xfrm>
            <a:off x="913774" y="1378424"/>
            <a:ext cx="10363826" cy="4667534"/>
          </a:xfrm>
        </p:spPr>
        <p:txBody>
          <a:bodyPr>
            <a:normAutofit/>
          </a:bodyPr>
          <a:lstStyle/>
          <a:p>
            <a:pPr marL="0" indent="0">
              <a:buNone/>
            </a:pPr>
            <a:r>
              <a:rPr lang="es-CO" dirty="0" smtClean="0"/>
              <a:t>El </a:t>
            </a:r>
            <a:r>
              <a:rPr lang="es-CO" dirty="0"/>
              <a:t>proyecto de pastoral de la Institución Educativa Román Gómez tiene como finalidad contribuir en la formación de una persona que acoja, encarne y manifieste el amor gratuito de Dios. Para ello, </a:t>
            </a:r>
            <a:r>
              <a:rPr lang="es-CO" dirty="0" smtClean="0"/>
              <a:t>dicho proyecto SE BASA </a:t>
            </a:r>
            <a:r>
              <a:rPr lang="es-CO" dirty="0"/>
              <a:t>en una educación integral fundamentada en los siguientes postulados:</a:t>
            </a:r>
          </a:p>
          <a:p>
            <a:pPr lvl="0"/>
            <a:r>
              <a:rPr lang="es-CO" dirty="0"/>
              <a:t>La integración del ser de una manera</a:t>
            </a:r>
            <a:r>
              <a:rPr lang="es-CO" b="1" dirty="0"/>
              <a:t> </a:t>
            </a:r>
            <a:r>
              <a:rPr lang="es-CO" dirty="0"/>
              <a:t>positiva consigo </a:t>
            </a:r>
            <a:r>
              <a:rPr lang="es-CO" dirty="0" smtClean="0"/>
              <a:t>mismo, </a:t>
            </a:r>
            <a:r>
              <a:rPr lang="es-CO" dirty="0"/>
              <a:t>con la naturaleza, con los otros y con la historia.</a:t>
            </a:r>
          </a:p>
          <a:p>
            <a:pPr lvl="0"/>
            <a:r>
              <a:rPr lang="es-CO" dirty="0"/>
              <a:t>El encuentro con </a:t>
            </a:r>
            <a:r>
              <a:rPr lang="es-CO" b="1" dirty="0"/>
              <a:t>Cristo </a:t>
            </a:r>
            <a:r>
              <a:rPr lang="es-CO" dirty="0"/>
              <a:t>en la vida y en la historia, donde cada niño pueda descubrir y </a:t>
            </a:r>
            <a:r>
              <a:rPr lang="es-CO" dirty="0" smtClean="0"/>
              <a:t>acoger </a:t>
            </a:r>
            <a:r>
              <a:rPr lang="es-CO" dirty="0"/>
              <a:t>el amor de </a:t>
            </a:r>
            <a:r>
              <a:rPr lang="es-CO" dirty="0" smtClean="0"/>
              <a:t>Dios.</a:t>
            </a:r>
            <a:endParaRPr lang="es-CO" dirty="0"/>
          </a:p>
          <a:p>
            <a:pPr lvl="0"/>
            <a:r>
              <a:rPr lang="es-CO" dirty="0"/>
              <a:t>La inserción en una </a:t>
            </a:r>
            <a:r>
              <a:rPr lang="es-CO" b="1" dirty="0"/>
              <a:t>comunidad cristiana</a:t>
            </a:r>
            <a:r>
              <a:rPr lang="es-CO" dirty="0"/>
              <a:t> donde vive y celebra la fe.</a:t>
            </a:r>
          </a:p>
          <a:p>
            <a:pPr lvl="0"/>
            <a:r>
              <a:rPr lang="es-CO" dirty="0"/>
              <a:t>El descubrir las manifestaciones del amor de Dios, a partir del compartir con los más necesitados y excluidos</a:t>
            </a:r>
            <a:r>
              <a:rPr lang="es-CO" b="1" dirty="0"/>
              <a:t>.</a:t>
            </a:r>
            <a:endParaRPr lang="es-CO" dirty="0"/>
          </a:p>
          <a:p>
            <a:endParaRPr lang="es-CO" dirty="0"/>
          </a:p>
        </p:txBody>
      </p:sp>
    </p:spTree>
    <p:extLst>
      <p:ext uri="{BB962C8B-B14F-4D97-AF65-F5344CB8AC3E}">
        <p14:creationId xmlns:p14="http://schemas.microsoft.com/office/powerpoint/2010/main" val="2104150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Actividades del proyecto</a:t>
            </a:r>
            <a:endParaRPr lang="es-CO" dirty="0"/>
          </a:p>
        </p:txBody>
      </p:sp>
      <p:sp>
        <p:nvSpPr>
          <p:cNvPr id="3" name="Marcador de contenido 2"/>
          <p:cNvSpPr>
            <a:spLocks noGrp="1"/>
          </p:cNvSpPr>
          <p:nvPr>
            <p:ph sz="quarter" idx="13"/>
          </p:nvPr>
        </p:nvSpPr>
        <p:spPr/>
        <p:txBody>
          <a:bodyPr>
            <a:normAutofit/>
          </a:bodyPr>
          <a:lstStyle/>
          <a:p>
            <a:pPr marL="0" indent="0">
              <a:buNone/>
            </a:pPr>
            <a:r>
              <a:rPr lang="es-CO" sz="2800" dirty="0"/>
              <a:t>se proponen como actividades centrales del proyecto las eucaristías de primer viernes, los valores mensuales, la planeación de algunas orientaciones de grupo y la celebración de fiestas especiales como el mes de mayo, día de la Santa </a:t>
            </a:r>
            <a:r>
              <a:rPr lang="es-CO" sz="2800" dirty="0" smtClean="0"/>
              <a:t>Cruz, </a:t>
            </a:r>
            <a:r>
              <a:rPr lang="es-CO" sz="2800" dirty="0"/>
              <a:t>Sagrado corazón de Jesús, Patronales y navidad.</a:t>
            </a:r>
          </a:p>
        </p:txBody>
      </p:sp>
    </p:spTree>
    <p:extLst>
      <p:ext uri="{BB962C8B-B14F-4D97-AF65-F5344CB8AC3E}">
        <p14:creationId xmlns:p14="http://schemas.microsoft.com/office/powerpoint/2010/main" val="3717566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8"/>
            <a:ext cx="10364451" cy="568838"/>
          </a:xfrm>
        </p:spPr>
        <p:txBody>
          <a:bodyPr>
            <a:normAutofit fontScale="90000"/>
          </a:bodyPr>
          <a:lstStyle/>
          <a:p>
            <a:r>
              <a:rPr lang="es-CO" dirty="0" smtClean="0"/>
              <a:t>Cronograma de actividades</a:t>
            </a:r>
            <a:endParaRPr lang="es-CO" dirty="0"/>
          </a:p>
        </p:txBody>
      </p:sp>
      <p:graphicFrame>
        <p:nvGraphicFramePr>
          <p:cNvPr id="6" name="Tabla 5"/>
          <p:cNvGraphicFramePr>
            <a:graphicFrameLocks noGrp="1"/>
          </p:cNvGraphicFramePr>
          <p:nvPr>
            <p:extLst>
              <p:ext uri="{D42A27DB-BD31-4B8C-83A1-F6EECF244321}">
                <p14:modId xmlns:p14="http://schemas.microsoft.com/office/powerpoint/2010/main" val="984808993"/>
              </p:ext>
            </p:extLst>
          </p:nvPr>
        </p:nvGraphicFramePr>
        <p:xfrm>
          <a:off x="682388" y="1460310"/>
          <a:ext cx="10595212" cy="4844956"/>
        </p:xfrm>
        <a:graphic>
          <a:graphicData uri="http://schemas.openxmlformats.org/drawingml/2006/table">
            <a:tbl>
              <a:tblPr firstRow="1" firstCol="1" bandRow="1">
                <a:tableStyleId>{5C22544A-7EE6-4342-B048-85BDC9FD1C3A}</a:tableStyleId>
              </a:tblPr>
              <a:tblGrid>
                <a:gridCol w="2254661"/>
                <a:gridCol w="3926586"/>
                <a:gridCol w="4413965"/>
              </a:tblGrid>
              <a:tr h="357922">
                <a:tc>
                  <a:txBody>
                    <a:bodyPr/>
                    <a:lstStyle/>
                    <a:p>
                      <a:pPr algn="ctr">
                        <a:lnSpc>
                          <a:spcPct val="115000"/>
                        </a:lnSpc>
                        <a:spcAft>
                          <a:spcPts val="0"/>
                        </a:spcAft>
                      </a:pPr>
                      <a:r>
                        <a:rPr lang="es-CO" sz="1400">
                          <a:effectLst/>
                        </a:rPr>
                        <a:t>FECHA</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CO" sz="1400">
                          <a:effectLst/>
                        </a:rPr>
                        <a:t>CELEBRACIÓN</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CO" sz="1400">
                          <a:effectLst/>
                        </a:rPr>
                        <a:t>RESPONSABLES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743268">
                <a:tc>
                  <a:txBody>
                    <a:bodyPr/>
                    <a:lstStyle/>
                    <a:p>
                      <a:pPr algn="just">
                        <a:lnSpc>
                          <a:spcPct val="115000"/>
                        </a:lnSpc>
                        <a:spcAft>
                          <a:spcPts val="0"/>
                        </a:spcAft>
                      </a:pPr>
                      <a:r>
                        <a:rPr lang="es-CO" sz="1400">
                          <a:effectLst/>
                        </a:rPr>
                        <a:t>Febrero 7</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Eucaristía de primer viernes.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Marta Lucia Alzate</a:t>
                      </a:r>
                      <a:endParaRPr lang="es-CO" sz="1200">
                        <a:effectLst/>
                      </a:endParaRPr>
                    </a:p>
                    <a:p>
                      <a:pPr algn="just">
                        <a:lnSpc>
                          <a:spcPct val="115000"/>
                        </a:lnSpc>
                        <a:spcAft>
                          <a:spcPts val="0"/>
                        </a:spcAft>
                      </a:pPr>
                      <a:r>
                        <a:rPr lang="es-CO" sz="1400">
                          <a:effectLst/>
                        </a:rPr>
                        <a:t>Luisa Fernanda Sánchez</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1128615">
                <a:tc>
                  <a:txBody>
                    <a:bodyPr/>
                    <a:lstStyle/>
                    <a:p>
                      <a:pPr algn="just">
                        <a:lnSpc>
                          <a:spcPct val="115000"/>
                        </a:lnSpc>
                        <a:spcAft>
                          <a:spcPts val="0"/>
                        </a:spcAft>
                      </a:pPr>
                      <a:r>
                        <a:rPr lang="es-CO" sz="1400">
                          <a:effectLst/>
                        </a:rPr>
                        <a:t>Marzo 5</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Imposición de la Santa Ceniza </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María del Pilar Gómez</a:t>
                      </a:r>
                      <a:endParaRPr lang="es-CO" sz="1200">
                        <a:effectLst/>
                      </a:endParaRPr>
                    </a:p>
                    <a:p>
                      <a:pPr algn="just">
                        <a:lnSpc>
                          <a:spcPct val="115000"/>
                        </a:lnSpc>
                        <a:spcAft>
                          <a:spcPts val="0"/>
                        </a:spcAft>
                      </a:pPr>
                      <a:r>
                        <a:rPr lang="es-CO" sz="1400">
                          <a:effectLst/>
                        </a:rPr>
                        <a:t>Lina María Ramírez</a:t>
                      </a:r>
                      <a:endParaRPr lang="es-CO" sz="1200">
                        <a:effectLst/>
                      </a:endParaRPr>
                    </a:p>
                    <a:p>
                      <a:pPr algn="just">
                        <a:lnSpc>
                          <a:spcPct val="115000"/>
                        </a:lnSpc>
                        <a:spcAft>
                          <a:spcPts val="0"/>
                        </a:spcAft>
                      </a:pPr>
                      <a:r>
                        <a:rPr lang="es-CO" sz="1400">
                          <a:effectLst/>
                        </a:rPr>
                        <a:t>Claudia Patricia Lopera</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743268">
                <a:tc>
                  <a:txBody>
                    <a:bodyPr/>
                    <a:lstStyle/>
                    <a:p>
                      <a:pPr algn="just">
                        <a:lnSpc>
                          <a:spcPct val="115000"/>
                        </a:lnSpc>
                        <a:spcAft>
                          <a:spcPts val="0"/>
                        </a:spcAft>
                      </a:pPr>
                      <a:r>
                        <a:rPr lang="es-CO" sz="1400">
                          <a:effectLst/>
                        </a:rPr>
                        <a:t>Marzo 7</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Misa de primer viernes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Luz Estela Valencia</a:t>
                      </a:r>
                      <a:endParaRPr lang="es-CO" sz="1200">
                        <a:effectLst/>
                      </a:endParaRPr>
                    </a:p>
                    <a:p>
                      <a:pPr algn="just">
                        <a:lnSpc>
                          <a:spcPct val="115000"/>
                        </a:lnSpc>
                        <a:spcAft>
                          <a:spcPts val="0"/>
                        </a:spcAft>
                      </a:pPr>
                      <a:r>
                        <a:rPr lang="es-CO" sz="1400">
                          <a:effectLst/>
                        </a:rPr>
                        <a:t>Luz Nancy Ramírez</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743268">
                <a:tc>
                  <a:txBody>
                    <a:bodyPr/>
                    <a:lstStyle/>
                    <a:p>
                      <a:pPr algn="just">
                        <a:lnSpc>
                          <a:spcPct val="115000"/>
                        </a:lnSpc>
                        <a:spcAft>
                          <a:spcPts val="0"/>
                        </a:spcAft>
                      </a:pPr>
                      <a:r>
                        <a:rPr lang="es-CO" sz="1400">
                          <a:effectLst/>
                        </a:rPr>
                        <a:t>Abril 4</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Celebración Eucaristía de primer viernes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dirty="0">
                          <a:effectLst/>
                        </a:rPr>
                        <a:t>Gloria Amparo Giraldo</a:t>
                      </a:r>
                      <a:endParaRPr lang="es-CO" sz="1200" dirty="0">
                        <a:effectLst/>
                      </a:endParaRPr>
                    </a:p>
                    <a:p>
                      <a:pPr algn="just">
                        <a:lnSpc>
                          <a:spcPct val="115000"/>
                        </a:lnSpc>
                        <a:spcAft>
                          <a:spcPts val="0"/>
                        </a:spcAft>
                      </a:pPr>
                      <a:r>
                        <a:rPr lang="es-CO" sz="1400" dirty="0">
                          <a:effectLst/>
                        </a:rPr>
                        <a:t>Docente Nuevo</a:t>
                      </a:r>
                      <a:endParaRPr lang="es-CO" sz="1200" dirty="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1128615">
                <a:tc>
                  <a:txBody>
                    <a:bodyPr/>
                    <a:lstStyle/>
                    <a:p>
                      <a:pPr algn="just">
                        <a:lnSpc>
                          <a:spcPct val="115000"/>
                        </a:lnSpc>
                        <a:spcAft>
                          <a:spcPts val="0"/>
                        </a:spcAft>
                      </a:pPr>
                      <a:r>
                        <a:rPr lang="es-CO" sz="1400" dirty="0">
                          <a:effectLst/>
                        </a:rPr>
                        <a:t>Abril 22</a:t>
                      </a:r>
                      <a:endParaRPr lang="es-CO" sz="1200" dirty="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Pascua de resurrección</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dirty="0">
                          <a:effectLst/>
                        </a:rPr>
                        <a:t>María Victoria Cepeda</a:t>
                      </a:r>
                      <a:endParaRPr lang="es-CO" sz="1200" dirty="0">
                        <a:effectLst/>
                      </a:endParaRPr>
                    </a:p>
                    <a:p>
                      <a:pPr algn="just">
                        <a:lnSpc>
                          <a:spcPct val="115000"/>
                        </a:lnSpc>
                        <a:spcAft>
                          <a:spcPts val="0"/>
                        </a:spcAft>
                      </a:pPr>
                      <a:r>
                        <a:rPr lang="es-CO" sz="1400" dirty="0">
                          <a:effectLst/>
                        </a:rPr>
                        <a:t>Rosa María Gómez</a:t>
                      </a:r>
                      <a:endParaRPr lang="es-CO" sz="1200" dirty="0">
                        <a:effectLst/>
                      </a:endParaRPr>
                    </a:p>
                    <a:p>
                      <a:pPr algn="just">
                        <a:lnSpc>
                          <a:spcPct val="115000"/>
                        </a:lnSpc>
                        <a:spcAft>
                          <a:spcPts val="0"/>
                        </a:spcAft>
                      </a:pPr>
                      <a:r>
                        <a:rPr lang="es-CO" sz="1400" dirty="0">
                          <a:effectLst/>
                        </a:rPr>
                        <a:t>Gloria María Jiménez</a:t>
                      </a:r>
                      <a:endParaRPr lang="es-CO" sz="1200" dirty="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534770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4047887970"/>
              </p:ext>
            </p:extLst>
          </p:nvPr>
        </p:nvGraphicFramePr>
        <p:xfrm>
          <a:off x="573207" y="450375"/>
          <a:ext cx="11013742" cy="5773006"/>
        </p:xfrm>
        <a:graphic>
          <a:graphicData uri="http://schemas.openxmlformats.org/drawingml/2006/table">
            <a:tbl>
              <a:tblPr firstRow="1" firstCol="1" bandRow="1">
                <a:tableStyleId>{5C22544A-7EE6-4342-B048-85BDC9FD1C3A}</a:tableStyleId>
              </a:tblPr>
              <a:tblGrid>
                <a:gridCol w="2343724"/>
                <a:gridCol w="4081693"/>
                <a:gridCol w="4588325"/>
              </a:tblGrid>
              <a:tr h="708063">
                <a:tc>
                  <a:txBody>
                    <a:bodyPr/>
                    <a:lstStyle/>
                    <a:p>
                      <a:pPr algn="just">
                        <a:lnSpc>
                          <a:spcPct val="115000"/>
                        </a:lnSpc>
                        <a:spcAft>
                          <a:spcPts val="0"/>
                        </a:spcAft>
                      </a:pPr>
                      <a:r>
                        <a:rPr lang="es-CO" sz="1400" dirty="0">
                          <a:effectLst/>
                        </a:rPr>
                        <a:t>Mayo 1</a:t>
                      </a:r>
                      <a:endParaRPr lang="es-CO" sz="1200" dirty="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b="0">
                          <a:solidFill>
                            <a:schemeClr val="tx1"/>
                          </a:solidFill>
                          <a:effectLst/>
                        </a:rPr>
                        <a:t>Apertura del mes de mayo</a:t>
                      </a:r>
                      <a:endParaRPr lang="es-CO" sz="12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b="0" dirty="0">
                          <a:solidFill>
                            <a:schemeClr val="tx1"/>
                          </a:solidFill>
                          <a:effectLst/>
                        </a:rPr>
                        <a:t>Proyecto artístico cultural y ecológico </a:t>
                      </a:r>
                      <a:endParaRPr lang="es-CO" sz="1200" b="0" dirty="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1470377">
                <a:tc>
                  <a:txBody>
                    <a:bodyPr/>
                    <a:lstStyle/>
                    <a:p>
                      <a:pPr algn="just">
                        <a:lnSpc>
                          <a:spcPct val="115000"/>
                        </a:lnSpc>
                        <a:spcAft>
                          <a:spcPts val="0"/>
                        </a:spcAft>
                      </a:pPr>
                      <a:r>
                        <a:rPr lang="es-CO" sz="1400">
                          <a:effectLst/>
                        </a:rPr>
                        <a:t>Mayo 2</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Misa de primer viernes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Sonia Patricia Giraldo</a:t>
                      </a:r>
                      <a:endParaRPr lang="es-CO" sz="1200">
                        <a:effectLst/>
                      </a:endParaRPr>
                    </a:p>
                    <a:p>
                      <a:pPr algn="just">
                        <a:lnSpc>
                          <a:spcPct val="115000"/>
                        </a:lnSpc>
                        <a:spcAft>
                          <a:spcPts val="0"/>
                        </a:spcAft>
                      </a:pPr>
                      <a:r>
                        <a:rPr lang="es-CO" sz="1400">
                          <a:effectLst/>
                        </a:rPr>
                        <a:t>Docente nuevo</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708063">
                <a:tc>
                  <a:txBody>
                    <a:bodyPr/>
                    <a:lstStyle/>
                    <a:p>
                      <a:pPr algn="just">
                        <a:lnSpc>
                          <a:spcPct val="115000"/>
                        </a:lnSpc>
                        <a:spcAft>
                          <a:spcPts val="0"/>
                        </a:spcAft>
                      </a:pPr>
                      <a:r>
                        <a:rPr lang="es-CO" sz="1400">
                          <a:effectLst/>
                        </a:rPr>
                        <a:t>Mayo 13</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Día de la Virgen de Fátima</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Equipo de investigación</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708063">
                <a:tc>
                  <a:txBody>
                    <a:bodyPr/>
                    <a:lstStyle/>
                    <a:p>
                      <a:pPr algn="just">
                        <a:lnSpc>
                          <a:spcPct val="115000"/>
                        </a:lnSpc>
                        <a:spcAft>
                          <a:spcPts val="0"/>
                        </a:spcAft>
                      </a:pPr>
                      <a:r>
                        <a:rPr lang="es-CO" sz="1400">
                          <a:effectLst/>
                        </a:rPr>
                        <a:t>Mayo 24</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Día de María Auxiliadora</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Convivencia escolar, democracia y valores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708063">
                <a:tc>
                  <a:txBody>
                    <a:bodyPr/>
                    <a:lstStyle/>
                    <a:p>
                      <a:pPr algn="just">
                        <a:lnSpc>
                          <a:spcPct val="115000"/>
                        </a:lnSpc>
                        <a:spcAft>
                          <a:spcPts val="0"/>
                        </a:spcAft>
                      </a:pPr>
                      <a:r>
                        <a:rPr lang="es-CO" sz="1400">
                          <a:effectLst/>
                        </a:rPr>
                        <a:t>Mayo 30</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Clausura del mes Mariano</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Proyecto de recreación y deportes.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1470377">
                <a:tc>
                  <a:txBody>
                    <a:bodyPr/>
                    <a:lstStyle/>
                    <a:p>
                      <a:pPr algn="just">
                        <a:lnSpc>
                          <a:spcPct val="115000"/>
                        </a:lnSpc>
                        <a:spcAft>
                          <a:spcPts val="0"/>
                        </a:spcAft>
                      </a:pPr>
                      <a:r>
                        <a:rPr lang="es-CO" sz="1400">
                          <a:effectLst/>
                        </a:rPr>
                        <a:t>Junio 6</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Eucaristía primer viernes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dirty="0">
                          <a:effectLst/>
                        </a:rPr>
                        <a:t>Docente nuevo</a:t>
                      </a:r>
                      <a:endParaRPr lang="es-CO" sz="1200" dirty="0">
                        <a:effectLst/>
                      </a:endParaRPr>
                    </a:p>
                    <a:p>
                      <a:pPr algn="just">
                        <a:lnSpc>
                          <a:spcPct val="115000"/>
                        </a:lnSpc>
                        <a:spcAft>
                          <a:spcPts val="0"/>
                        </a:spcAft>
                      </a:pPr>
                      <a:r>
                        <a:rPr lang="es-CO" sz="1400" dirty="0" err="1">
                          <a:effectLst/>
                        </a:rPr>
                        <a:t>Elcy</a:t>
                      </a:r>
                      <a:r>
                        <a:rPr lang="es-CO" sz="1400" dirty="0">
                          <a:effectLst/>
                        </a:rPr>
                        <a:t> Restrepo Echavarría</a:t>
                      </a:r>
                      <a:endParaRPr lang="es-CO" sz="1200" dirty="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259671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118875497"/>
              </p:ext>
            </p:extLst>
          </p:nvPr>
        </p:nvGraphicFramePr>
        <p:xfrm>
          <a:off x="614149" y="518617"/>
          <a:ext cx="10795379" cy="5841240"/>
        </p:xfrm>
        <a:graphic>
          <a:graphicData uri="http://schemas.openxmlformats.org/drawingml/2006/table">
            <a:tbl>
              <a:tblPr firstRow="1" firstCol="1" bandRow="1">
                <a:tableStyleId>{5C22544A-7EE6-4342-B048-85BDC9FD1C3A}</a:tableStyleId>
              </a:tblPr>
              <a:tblGrid>
                <a:gridCol w="2297256"/>
                <a:gridCol w="4000768"/>
                <a:gridCol w="4497355"/>
              </a:tblGrid>
              <a:tr h="1065618">
                <a:tc>
                  <a:txBody>
                    <a:bodyPr/>
                    <a:lstStyle/>
                    <a:p>
                      <a:pPr algn="just">
                        <a:lnSpc>
                          <a:spcPct val="115000"/>
                        </a:lnSpc>
                        <a:spcAft>
                          <a:spcPts val="0"/>
                        </a:spcAft>
                      </a:pPr>
                      <a:r>
                        <a:rPr lang="es-CO" sz="1400">
                          <a:effectLst/>
                        </a:rPr>
                        <a:t>Julio 4</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b="0">
                          <a:solidFill>
                            <a:schemeClr val="tx1"/>
                          </a:solidFill>
                          <a:effectLst/>
                        </a:rPr>
                        <a:t>Eucaristía primer viernes</a:t>
                      </a:r>
                      <a:endParaRPr lang="es-CO" sz="1200" b="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b="0" dirty="0">
                          <a:solidFill>
                            <a:schemeClr val="tx1"/>
                          </a:solidFill>
                          <a:effectLst/>
                        </a:rPr>
                        <a:t>Alba Lucia Zuluaga</a:t>
                      </a:r>
                      <a:endParaRPr lang="es-CO" sz="1200" b="0" dirty="0">
                        <a:solidFill>
                          <a:schemeClr val="tx1"/>
                        </a:solidFill>
                        <a:effectLst/>
                      </a:endParaRPr>
                    </a:p>
                    <a:p>
                      <a:pPr algn="just">
                        <a:lnSpc>
                          <a:spcPct val="115000"/>
                        </a:lnSpc>
                        <a:spcAft>
                          <a:spcPts val="0"/>
                        </a:spcAft>
                      </a:pPr>
                      <a:r>
                        <a:rPr lang="es-CO" sz="1400" b="0" dirty="0">
                          <a:solidFill>
                            <a:schemeClr val="tx1"/>
                          </a:solidFill>
                          <a:effectLst/>
                        </a:rPr>
                        <a:t>Fabiola Alicia Monsalve</a:t>
                      </a:r>
                      <a:endParaRPr lang="es-CO" sz="1200" b="0" dirty="0">
                        <a:solidFill>
                          <a:schemeClr val="tx1"/>
                        </a:solidFill>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1065618">
                <a:tc>
                  <a:txBody>
                    <a:bodyPr/>
                    <a:lstStyle/>
                    <a:p>
                      <a:pPr algn="just">
                        <a:lnSpc>
                          <a:spcPct val="115000"/>
                        </a:lnSpc>
                        <a:spcAft>
                          <a:spcPts val="0"/>
                        </a:spcAft>
                      </a:pPr>
                      <a:r>
                        <a:rPr lang="es-CO" sz="1400">
                          <a:effectLst/>
                        </a:rPr>
                        <a:t>Agosto 1</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Eucaristía de primer viernes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Zulma Salazar</a:t>
                      </a:r>
                      <a:endParaRPr lang="es-CO" sz="1200">
                        <a:effectLst/>
                      </a:endParaRPr>
                    </a:p>
                    <a:p>
                      <a:pPr algn="just">
                        <a:lnSpc>
                          <a:spcPct val="115000"/>
                        </a:lnSpc>
                        <a:spcAft>
                          <a:spcPts val="0"/>
                        </a:spcAft>
                      </a:pPr>
                      <a:r>
                        <a:rPr lang="es-CO" sz="1400">
                          <a:effectLst/>
                        </a:rPr>
                        <a:t>Liz Yuledy Gómez</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1065618">
                <a:tc>
                  <a:txBody>
                    <a:bodyPr/>
                    <a:lstStyle/>
                    <a:p>
                      <a:pPr algn="just">
                        <a:lnSpc>
                          <a:spcPct val="115000"/>
                        </a:lnSpc>
                        <a:spcAft>
                          <a:spcPts val="0"/>
                        </a:spcAft>
                      </a:pPr>
                      <a:r>
                        <a:rPr lang="es-CO" sz="1400">
                          <a:effectLst/>
                        </a:rPr>
                        <a:t>Septiembre 5</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Misa de primer viernes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Docente nuevo</a:t>
                      </a:r>
                      <a:endParaRPr lang="es-CO" sz="1200">
                        <a:effectLst/>
                      </a:endParaRPr>
                    </a:p>
                    <a:p>
                      <a:pPr algn="just">
                        <a:lnSpc>
                          <a:spcPct val="115000"/>
                        </a:lnSpc>
                        <a:spcAft>
                          <a:spcPts val="0"/>
                        </a:spcAft>
                      </a:pPr>
                      <a:r>
                        <a:rPr lang="es-CO" sz="1400">
                          <a:effectLst/>
                        </a:rPr>
                        <a:t>Sugey Avellaneda Murillo</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1065618">
                <a:tc>
                  <a:txBody>
                    <a:bodyPr/>
                    <a:lstStyle/>
                    <a:p>
                      <a:pPr algn="just">
                        <a:lnSpc>
                          <a:spcPct val="115000"/>
                        </a:lnSpc>
                        <a:spcAft>
                          <a:spcPts val="0"/>
                        </a:spcAft>
                      </a:pPr>
                      <a:r>
                        <a:rPr lang="es-CO" sz="1400">
                          <a:effectLst/>
                        </a:rPr>
                        <a:t>Octubre 3</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Eucaristía primer viernes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Miriam Giraldo Ospina</a:t>
                      </a:r>
                      <a:endParaRPr lang="es-CO" sz="1200">
                        <a:effectLst/>
                      </a:endParaRPr>
                    </a:p>
                    <a:p>
                      <a:pPr algn="just">
                        <a:lnSpc>
                          <a:spcPct val="115000"/>
                        </a:lnSpc>
                        <a:spcAft>
                          <a:spcPts val="0"/>
                        </a:spcAft>
                      </a:pPr>
                      <a:r>
                        <a:rPr lang="es-CO" sz="1400">
                          <a:effectLst/>
                        </a:rPr>
                        <a:t>Sonia Amparo Ocampo</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1065618">
                <a:tc>
                  <a:txBody>
                    <a:bodyPr/>
                    <a:lstStyle/>
                    <a:p>
                      <a:pPr algn="just">
                        <a:lnSpc>
                          <a:spcPct val="115000"/>
                        </a:lnSpc>
                        <a:spcAft>
                          <a:spcPts val="0"/>
                        </a:spcAft>
                      </a:pPr>
                      <a:r>
                        <a:rPr lang="es-CO" sz="1400">
                          <a:effectLst/>
                        </a:rPr>
                        <a:t>Noviembre 7</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Eucaristía primer viernes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Lilian Duque Gómez</a:t>
                      </a:r>
                      <a:endParaRPr lang="es-CO" sz="1200">
                        <a:effectLst/>
                      </a:endParaRPr>
                    </a:p>
                    <a:p>
                      <a:pPr algn="just">
                        <a:lnSpc>
                          <a:spcPct val="115000"/>
                        </a:lnSpc>
                        <a:spcAft>
                          <a:spcPts val="0"/>
                        </a:spcAft>
                      </a:pPr>
                      <a:r>
                        <a:rPr lang="es-CO" sz="1400">
                          <a:effectLst/>
                        </a:rPr>
                        <a:t>Gloria Elena Arenas</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r h="513150">
                <a:tc>
                  <a:txBody>
                    <a:bodyPr/>
                    <a:lstStyle/>
                    <a:p>
                      <a:pPr algn="just">
                        <a:lnSpc>
                          <a:spcPct val="115000"/>
                        </a:lnSpc>
                        <a:spcAft>
                          <a:spcPts val="0"/>
                        </a:spcAft>
                      </a:pPr>
                      <a:r>
                        <a:rPr lang="es-CO" sz="1400">
                          <a:effectLst/>
                        </a:rPr>
                        <a:t>Noviembre </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a:effectLst/>
                        </a:rPr>
                        <a:t>Misa de acción de gracias del grado 5°</a:t>
                      </a:r>
                      <a:endParaRPr lang="es-CO" sz="12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CO" sz="1400" dirty="0">
                          <a:effectLst/>
                        </a:rPr>
                        <a:t>Docentes grado 5°</a:t>
                      </a:r>
                      <a:endParaRPr lang="es-CO" sz="1200" dirty="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029021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VALORES MENSUALES</a:t>
            </a:r>
            <a:endParaRPr lang="es-CO" dirty="0"/>
          </a:p>
        </p:txBody>
      </p:sp>
      <p:sp>
        <p:nvSpPr>
          <p:cNvPr id="3" name="Marcador de contenido 2"/>
          <p:cNvSpPr>
            <a:spLocks noGrp="1"/>
          </p:cNvSpPr>
          <p:nvPr>
            <p:ph sz="quarter" idx="13"/>
          </p:nvPr>
        </p:nvSpPr>
        <p:spPr/>
        <p:txBody>
          <a:bodyPr>
            <a:normAutofit lnSpcReduction="10000"/>
          </a:bodyPr>
          <a:lstStyle/>
          <a:p>
            <a:pPr marL="0" indent="0">
              <a:buNone/>
            </a:pPr>
            <a:r>
              <a:rPr lang="es-CO" sz="2400" dirty="0"/>
              <a:t>Mensualmente se trabajará con un valor desde la orientación de grupo, las </a:t>
            </a:r>
            <a:r>
              <a:rPr lang="es-CO" sz="2400" dirty="0" smtClean="0"/>
              <a:t>formaciones del inicio de semana, </a:t>
            </a:r>
            <a:r>
              <a:rPr lang="es-CO" sz="2400" dirty="0"/>
              <a:t>los descansos. La idea es que de cada valor se dará una frase o una lectura a los maestros para que la reflexionen con los estudiantes y la retroalimenten en la orientación del grupo, esto se hará una vez al mes; en el descanso de ese </a:t>
            </a:r>
            <a:r>
              <a:rPr lang="es-CO" sz="2400" dirty="0" smtClean="0"/>
              <a:t>día o del mes </a:t>
            </a:r>
            <a:r>
              <a:rPr lang="es-CO" sz="2400" dirty="0"/>
              <a:t>se pondrá una canción alusiva a ese valor, para que los estudiantes hagan la relación y lo interioricen.</a:t>
            </a:r>
          </a:p>
          <a:p>
            <a:endParaRPr lang="es-CO" dirty="0"/>
          </a:p>
        </p:txBody>
      </p:sp>
    </p:spTree>
    <p:extLst>
      <p:ext uri="{BB962C8B-B14F-4D97-AF65-F5344CB8AC3E}">
        <p14:creationId xmlns:p14="http://schemas.microsoft.com/office/powerpoint/2010/main" val="323548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Cronograma de valores</a:t>
            </a:r>
            <a:endParaRPr lang="es-CO" dirty="0"/>
          </a:p>
        </p:txBody>
      </p:sp>
      <p:graphicFrame>
        <p:nvGraphicFramePr>
          <p:cNvPr id="4" name="Tabla 3"/>
          <p:cNvGraphicFramePr>
            <a:graphicFrameLocks noGrp="1"/>
          </p:cNvGraphicFramePr>
          <p:nvPr>
            <p:extLst>
              <p:ext uri="{D42A27DB-BD31-4B8C-83A1-F6EECF244321}">
                <p14:modId xmlns:p14="http://schemas.microsoft.com/office/powerpoint/2010/main" val="3061718722"/>
              </p:ext>
            </p:extLst>
          </p:nvPr>
        </p:nvGraphicFramePr>
        <p:xfrm>
          <a:off x="409432" y="1828802"/>
          <a:ext cx="10549720" cy="4067032"/>
        </p:xfrm>
        <a:graphic>
          <a:graphicData uri="http://schemas.openxmlformats.org/drawingml/2006/table">
            <a:tbl>
              <a:tblPr firstRow="1" firstCol="1" bandRow="1">
                <a:tableStyleId>{5C22544A-7EE6-4342-B048-85BDC9FD1C3A}</a:tableStyleId>
              </a:tblPr>
              <a:tblGrid>
                <a:gridCol w="1622329"/>
                <a:gridCol w="2073759"/>
                <a:gridCol w="2525191"/>
                <a:gridCol w="4328441"/>
              </a:tblGrid>
              <a:tr h="254190">
                <a:tc>
                  <a:txBody>
                    <a:bodyPr/>
                    <a:lstStyle/>
                    <a:p>
                      <a:pPr algn="ctr">
                        <a:lnSpc>
                          <a:spcPct val="115000"/>
                        </a:lnSpc>
                        <a:spcAft>
                          <a:spcPts val="0"/>
                        </a:spcAft>
                      </a:pPr>
                      <a:r>
                        <a:rPr lang="es-CO" sz="1400" dirty="0">
                          <a:effectLst/>
                        </a:rPr>
                        <a:t>No.</a:t>
                      </a:r>
                      <a:endParaRPr lang="es-CO" sz="1400" dirty="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c>
                  <a:txBody>
                    <a:bodyPr/>
                    <a:lstStyle/>
                    <a:p>
                      <a:pPr algn="ctr">
                        <a:lnSpc>
                          <a:spcPct val="115000"/>
                        </a:lnSpc>
                        <a:spcAft>
                          <a:spcPts val="0"/>
                        </a:spcAft>
                      </a:pPr>
                      <a:r>
                        <a:rPr lang="es-CO" sz="1400">
                          <a:effectLst/>
                        </a:rPr>
                        <a:t>MES</a:t>
                      </a:r>
                      <a:endParaRPr lang="es-CO" sz="14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c>
                  <a:txBody>
                    <a:bodyPr/>
                    <a:lstStyle/>
                    <a:p>
                      <a:pPr algn="ctr">
                        <a:lnSpc>
                          <a:spcPct val="115000"/>
                        </a:lnSpc>
                        <a:spcAft>
                          <a:spcPts val="0"/>
                        </a:spcAft>
                      </a:pPr>
                      <a:r>
                        <a:rPr lang="es-CO" sz="1400">
                          <a:effectLst/>
                        </a:rPr>
                        <a:t>VALOR</a:t>
                      </a:r>
                      <a:endParaRPr lang="es-CO" sz="14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c>
                  <a:txBody>
                    <a:bodyPr/>
                    <a:lstStyle/>
                    <a:p>
                      <a:pPr algn="ctr">
                        <a:lnSpc>
                          <a:spcPct val="115000"/>
                        </a:lnSpc>
                        <a:spcAft>
                          <a:spcPts val="0"/>
                        </a:spcAft>
                      </a:pPr>
                      <a:r>
                        <a:rPr lang="es-CO" sz="1400">
                          <a:effectLst/>
                        </a:rPr>
                        <a:t>ACTIVIDAD</a:t>
                      </a:r>
                      <a:endParaRPr lang="es-CO" sz="14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r>
              <a:tr h="1779327">
                <a:tc>
                  <a:txBody>
                    <a:bodyPr/>
                    <a:lstStyle/>
                    <a:p>
                      <a:pPr algn="ctr">
                        <a:lnSpc>
                          <a:spcPct val="115000"/>
                        </a:lnSpc>
                        <a:spcAft>
                          <a:spcPts val="0"/>
                        </a:spcAft>
                      </a:pPr>
                      <a:r>
                        <a:rPr lang="es-CO" sz="1400">
                          <a:effectLst/>
                        </a:rPr>
                        <a:t>1</a:t>
                      </a:r>
                      <a:endParaRPr lang="es-CO" sz="14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c>
                  <a:txBody>
                    <a:bodyPr/>
                    <a:lstStyle/>
                    <a:p>
                      <a:pPr algn="just">
                        <a:lnSpc>
                          <a:spcPct val="115000"/>
                        </a:lnSpc>
                        <a:spcAft>
                          <a:spcPts val="0"/>
                        </a:spcAft>
                      </a:pPr>
                      <a:r>
                        <a:rPr lang="es-CO" sz="1400">
                          <a:effectLst/>
                        </a:rPr>
                        <a:t>ABRIL </a:t>
                      </a:r>
                      <a:endParaRPr lang="es-CO" sz="14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c>
                  <a:txBody>
                    <a:bodyPr/>
                    <a:lstStyle/>
                    <a:p>
                      <a:pPr algn="just">
                        <a:lnSpc>
                          <a:spcPct val="115000"/>
                        </a:lnSpc>
                        <a:spcAft>
                          <a:spcPts val="0"/>
                        </a:spcAft>
                      </a:pPr>
                      <a:r>
                        <a:rPr lang="es-CO" sz="1400">
                          <a:effectLst/>
                        </a:rPr>
                        <a:t>ALEGRÍA</a:t>
                      </a:r>
                      <a:endParaRPr lang="es-CO" sz="14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c>
                  <a:txBody>
                    <a:bodyPr/>
                    <a:lstStyle/>
                    <a:p>
                      <a:pPr algn="just">
                        <a:lnSpc>
                          <a:spcPct val="115000"/>
                        </a:lnSpc>
                        <a:spcAft>
                          <a:spcPts val="0"/>
                        </a:spcAft>
                      </a:pPr>
                      <a:r>
                        <a:rPr lang="es-CO" sz="1400">
                          <a:effectLst/>
                        </a:rPr>
                        <a:t>Se hará transversal con las actividades del mes del niño. La idea es trabajar todas las actividades propuestas para la celebración de los niños con el lema “Abril, el mes de la alegría”</a:t>
                      </a:r>
                      <a:endParaRPr lang="es-CO" sz="14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r>
              <a:tr h="2033515">
                <a:tc>
                  <a:txBody>
                    <a:bodyPr/>
                    <a:lstStyle/>
                    <a:p>
                      <a:pPr algn="ctr">
                        <a:lnSpc>
                          <a:spcPct val="115000"/>
                        </a:lnSpc>
                        <a:spcAft>
                          <a:spcPts val="0"/>
                        </a:spcAft>
                      </a:pPr>
                      <a:r>
                        <a:rPr lang="es-CO" sz="1400">
                          <a:effectLst/>
                        </a:rPr>
                        <a:t>2</a:t>
                      </a:r>
                      <a:endParaRPr lang="es-CO" sz="14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c>
                  <a:txBody>
                    <a:bodyPr/>
                    <a:lstStyle/>
                    <a:p>
                      <a:pPr algn="just">
                        <a:lnSpc>
                          <a:spcPct val="115000"/>
                        </a:lnSpc>
                        <a:spcAft>
                          <a:spcPts val="0"/>
                        </a:spcAft>
                      </a:pPr>
                      <a:r>
                        <a:rPr lang="es-CO" sz="1400">
                          <a:effectLst/>
                        </a:rPr>
                        <a:t>MAYO </a:t>
                      </a:r>
                      <a:endParaRPr lang="es-CO" sz="14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c>
                  <a:txBody>
                    <a:bodyPr/>
                    <a:lstStyle/>
                    <a:p>
                      <a:pPr algn="just">
                        <a:lnSpc>
                          <a:spcPct val="115000"/>
                        </a:lnSpc>
                        <a:spcAft>
                          <a:spcPts val="0"/>
                        </a:spcAft>
                      </a:pPr>
                      <a:r>
                        <a:rPr lang="es-CO" sz="1400">
                          <a:effectLst/>
                        </a:rPr>
                        <a:t>FE</a:t>
                      </a:r>
                      <a:endParaRPr lang="es-CO" sz="140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c>
                  <a:txBody>
                    <a:bodyPr/>
                    <a:lstStyle/>
                    <a:p>
                      <a:pPr algn="just">
                        <a:lnSpc>
                          <a:spcPct val="115000"/>
                        </a:lnSpc>
                        <a:spcAft>
                          <a:spcPts val="0"/>
                        </a:spcAft>
                      </a:pPr>
                      <a:r>
                        <a:rPr lang="es-CO" sz="1400" dirty="0">
                          <a:effectLst/>
                        </a:rPr>
                        <a:t>La idea es trabajar el mes de la fe a partir de las actividades propuestas para la celebración del mes mariano. El lema del mes será: “De la mano de la Virgencita María fortalecemos nuestra fe”. </a:t>
                      </a:r>
                    </a:p>
                    <a:p>
                      <a:pPr algn="just">
                        <a:lnSpc>
                          <a:spcPct val="115000"/>
                        </a:lnSpc>
                        <a:spcAft>
                          <a:spcPts val="0"/>
                        </a:spcAft>
                      </a:pPr>
                      <a:r>
                        <a:rPr lang="es-CO" sz="1400" dirty="0">
                          <a:effectLst/>
                        </a:rPr>
                        <a:t> </a:t>
                      </a:r>
                      <a:endParaRPr lang="es-CO" sz="1400" dirty="0">
                        <a:effectLst/>
                        <a:latin typeface="MS Reference Sans Serif" panose="020B0604030504040204" pitchFamily="34" charset="0"/>
                        <a:ea typeface="Calibri" panose="020F0502020204030204" pitchFamily="34" charset="0"/>
                        <a:cs typeface="Times New Roman" panose="02020603050405020304" pitchFamily="18" charset="0"/>
                      </a:endParaRPr>
                    </a:p>
                  </a:txBody>
                  <a:tcPr marL="59818" marR="59818" marT="0" marB="0"/>
                </a:tc>
              </a:tr>
            </a:tbl>
          </a:graphicData>
        </a:graphic>
      </p:graphicFrame>
    </p:spTree>
    <p:extLst>
      <p:ext uri="{BB962C8B-B14F-4D97-AF65-F5344CB8AC3E}">
        <p14:creationId xmlns:p14="http://schemas.microsoft.com/office/powerpoint/2010/main" val="2084788728"/>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TC104033925[[fn=Gota]]</Template>
  <TotalTime>84</TotalTime>
  <Words>1017</Words>
  <Application>Microsoft Office PowerPoint</Application>
  <PresentationFormat>Panorámica</PresentationFormat>
  <Paragraphs>127</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Calibri</vt:lpstr>
      <vt:lpstr>MS Reference Sans Serif</vt:lpstr>
      <vt:lpstr>Times New Roman</vt:lpstr>
      <vt:lpstr>Tw Cen MT</vt:lpstr>
      <vt:lpstr>Gota</vt:lpstr>
      <vt:lpstr>PROYECTO DE PASTORAL </vt:lpstr>
      <vt:lpstr>Les aseguro que si no se hacen como niños, no entrarán en el Reino de los cielos. El que se haga pequeño como este niño será el más grande en el Reino de los cielos” Mt 18, 1-4</vt:lpstr>
      <vt:lpstr> DESCRIPCIÓN DEL PROYECTO </vt:lpstr>
      <vt:lpstr>Actividades del proyecto</vt:lpstr>
      <vt:lpstr>Cronograma de actividades</vt:lpstr>
      <vt:lpstr>Presentación de PowerPoint</vt:lpstr>
      <vt:lpstr>Presentación de PowerPoint</vt:lpstr>
      <vt:lpstr>VALORES MENSUALES</vt:lpstr>
      <vt:lpstr>Cronograma de valores</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 PASTORAL</dc:title>
  <dc:creator>Maria Victoria Cepeda Velez</dc:creator>
  <cp:lastModifiedBy>Maria Victoria Cepeda Velez</cp:lastModifiedBy>
  <cp:revision>4</cp:revision>
  <dcterms:created xsi:type="dcterms:W3CDTF">2014-03-26T23:14:00Z</dcterms:created>
  <dcterms:modified xsi:type="dcterms:W3CDTF">2014-03-27T00:38:18Z</dcterms:modified>
</cp:coreProperties>
</file>